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0" r:id="rId2"/>
    <p:sldId id="256" r:id="rId3"/>
    <p:sldId id="302" r:id="rId4"/>
    <p:sldId id="306" r:id="rId5"/>
    <p:sldId id="305" r:id="rId6"/>
    <p:sldId id="304" r:id="rId7"/>
    <p:sldId id="303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 snapToGrid="0" snapToObjects="1">
      <p:cViewPr varScale="1">
        <p:scale>
          <a:sx n="118" d="100"/>
          <a:sy n="118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1521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11938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edium.com/airbnb-engineering/automated-machine-learning-a-paradigm-shift-that-accelerates-data-scientist-productivity-airbnb-f1f8a10d61f8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366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9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90" name="Recommendation engines aims to match users to things (movies, songs, items, events, etc) they might enjoy but have not yet tri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Recommendation engines aims to match users to things (movies, songs, items, events, etc) they might enjoy but have not yet tried.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rating is produced by analysing other user/item ratings (and sometimes item characteristics) to provide personalised recommendations to users.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</p:txBody>
      </p:sp>
      <p:pic>
        <p:nvPicPr>
          <p:cNvPr id="19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881" y="3396355"/>
            <a:ext cx="1049948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8784" y="3396355"/>
            <a:ext cx="1710267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597" y="3698443"/>
            <a:ext cx="3365752" cy="67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4112" y="3626351"/>
            <a:ext cx="822709" cy="82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778" y="1071830"/>
            <a:ext cx="6561519" cy="328076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6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14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16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7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8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27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8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9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1468318" y="3023116"/>
            <a:ext cx="2231391" cy="181452"/>
          </a:xfrm>
          <a:prstGeom prst="rect">
            <a:avLst/>
          </a:prstGeom>
          <a:ln w="25400">
            <a:solidFill>
              <a:srgbClr val="C23C24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sp>
        <p:nvSpPr>
          <p:cNvPr id="238" name="Rectangle"/>
          <p:cNvSpPr/>
          <p:nvPr/>
        </p:nvSpPr>
        <p:spPr>
          <a:xfrm>
            <a:off x="1243170" y="4119428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40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1" name="Rectangle"/>
          <p:cNvSpPr/>
          <p:nvPr/>
        </p:nvSpPr>
        <p:spPr>
          <a:xfrm>
            <a:off x="1243170" y="1325562"/>
            <a:ext cx="6876734" cy="651035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1243170" y="2966164"/>
            <a:ext cx="6876734" cy="2087802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49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798" y="1325562"/>
            <a:ext cx="6291479" cy="353895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325562"/>
            <a:ext cx="4920833" cy="369062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6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66" name="1*i1g98589DuVhbKDqyIhl1w.png" descr="1*i1g98589DuVhbKDqyIhl1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466" y="1069594"/>
            <a:ext cx="7345373" cy="380945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73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274" name="There are two general approaches to the desig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There are two general approaches to the design: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468153" y="1521461"/>
            <a:ext cx="4176999" cy="3246279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/>
              <a:t>C</a:t>
            </a:r>
            <a:r>
              <a:rPr lang="en-US" u="sng" dirty="0" smtClean="0"/>
              <a:t>ontent-based filtering </a:t>
            </a:r>
          </a:p>
          <a:p>
            <a:endParaRPr lang="en-US" u="sng" dirty="0"/>
          </a:p>
          <a:p>
            <a:r>
              <a:rPr lang="en-US" dirty="0"/>
              <a:t>I</a:t>
            </a:r>
            <a:r>
              <a:rPr lang="en-US" dirty="0" smtClean="0"/>
              <a:t>tems </a:t>
            </a:r>
            <a:r>
              <a:rPr lang="en-US" dirty="0"/>
              <a:t>are mapped into a feature space, and recommendations depend on item </a:t>
            </a:r>
            <a:r>
              <a:rPr lang="en-US" dirty="0" smtClean="0"/>
              <a:t>characteristics</a:t>
            </a:r>
            <a:br>
              <a:rPr lang="en-US" dirty="0" smtClean="0"/>
            </a:br>
            <a:r>
              <a:rPr lang="en-US" dirty="0" smtClean="0"/>
              <a:t>(action / thriller / RomCom</a:t>
            </a:r>
          </a:p>
          <a:p>
            <a:r>
              <a:rPr lang="en-US" dirty="0" smtClean="0"/>
              <a:t>cast, reality vs fiction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777791" y="1521460"/>
            <a:ext cx="4176999" cy="3246279"/>
          </a:xfrm>
          <a:prstGeom prst="roundRect">
            <a:avLst/>
          </a:prstGeom>
          <a:solidFill>
            <a:srgbClr val="00B05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 smtClean="0"/>
              <a:t>Collaborative filtering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Item ratings &amp; recommendations based upon user preferences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Recommendation Engines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CONTENT-BASED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400"/>
            </a:lvl1pPr>
          </a:lstStyle>
          <a:p>
            <a:r>
              <a:t>CONTENT-BASED FILTERING</a:t>
            </a:r>
          </a:p>
        </p:txBody>
      </p:sp>
      <p:sp>
        <p:nvSpPr>
          <p:cNvPr id="27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86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87" name="Looking at attributes of an item, you then make recommendations based on how similar those items ar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Looking at attributes of an item, you then make recommendations based on how similar those items are.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You liked Predator with Arnold Schwarzenegger you might also like The Terminator (because Arnie’s in that too).</a:t>
            </a:r>
          </a:p>
        </p:txBody>
      </p:sp>
      <p:pic>
        <p:nvPicPr>
          <p:cNvPr id="28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854" y="3025552"/>
            <a:ext cx="1140178" cy="16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1043" y="2895120"/>
            <a:ext cx="1323047" cy="179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286" y="2763566"/>
            <a:ext cx="1516503" cy="205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 flipV="1">
            <a:off x="2452553" y="3836684"/>
            <a:ext cx="1250901" cy="17418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Line"/>
          <p:cNvSpPr/>
          <p:nvPr/>
        </p:nvSpPr>
        <p:spPr>
          <a:xfrm flipH="1">
            <a:off x="5659720" y="3789697"/>
            <a:ext cx="1351757" cy="2584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99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0" name="Content-based filtering begins by mapping each item into a feature space. Both users and items are represented by vectors in this spa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begins by mapping each item into a feature space. Both users and items are represented by vectors in this space.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Item vectors measure the degree to which the item is described by each feature, and user vectors measure a user’s preferences for each feature.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Ratings are generated by taking dot products of user &amp; item vectors.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8" name="Pandora is an example of Content-Based filtering. A massive taxonomy of musical information. Trained musical analysts identify over 450 musical characteristics (lookup the Music Genome Project)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Pandora is an example of Content-Based filtering. A massive taxonomy of musical information. Trained musical analysts identify over 450 musical characteristics (lookup the Music Genome Project).</a:t>
            </a:r>
          </a:p>
        </p:txBody>
      </p:sp>
      <p:pic>
        <p:nvPicPr>
          <p:cNvPr id="309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394" y="2437528"/>
            <a:ext cx="2315266" cy="231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059" y="2478175"/>
            <a:ext cx="2068493" cy="223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1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18" name="Content-based filtering has some difficulti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has some difficulties: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r>
              <a:t>Must map items into a feature space (manual work)</a:t>
            </a:r>
          </a:p>
          <a:p>
            <a:r>
              <a:t>Recommendations are limited in scope (items must be similar to each other)</a:t>
            </a:r>
          </a:p>
          <a:p>
            <a:r>
              <a:t>Hard to create cross-content recommendations (eg books/music films...this would require comparing elements from different feature spaces)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COLLABORATIVE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600"/>
            </a:lvl1pPr>
          </a:lstStyle>
          <a:p>
            <a:r>
              <a:rPr sz="7200" dirty="0"/>
              <a:t>COLLABORATIVE</a:t>
            </a:r>
            <a:r>
              <a:rPr dirty="0"/>
              <a:t> FILTERING</a:t>
            </a:r>
          </a:p>
        </p:txBody>
      </p:sp>
      <p:sp>
        <p:nvSpPr>
          <p:cNvPr id="323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0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1" name="“Customers who purchased X also purchased Y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“Customers who purchased X also purchased Y”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Someone with similar tastes to you will be able to recommend things you might like, e.g. people who watch ‘The Newsroom’ will probably enjoy ‘The Social Network’ because there is a large audience in common.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38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9" name="Collaborative filtering refers to a family of methods for predicting ratings where instead of thinking about users and items in terms of a feature space, we are only interested in the existing user-item ratings themselv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refers to a family of methods for predicting ratings where instead of thinking about users and items in terms of a feature space, we are only interested in the existing user-item ratings themselves.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In this case, our dataset is a ratings matrix whose columns correspond to items, and whose rows correspond to users.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46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47" name="This will be the general form of the data we analyse for collaborative filtering.…"/>
          <p:cNvSpPr txBox="1">
            <a:spLocks noGrp="1"/>
          </p:cNvSpPr>
          <p:nvPr>
            <p:ph type="body" sz="half" idx="1"/>
          </p:nvPr>
        </p:nvSpPr>
        <p:spPr>
          <a:xfrm>
            <a:off x="468153" y="983297"/>
            <a:ext cx="3917423" cy="39750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This will be the general form of the data we analyse for collaborative filtering.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method relies on previous user-item ratings (or feedback).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601" y="1312870"/>
            <a:ext cx="4433014" cy="331592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55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56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3885" y="2439304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63440" y="2880360"/>
            <a:ext cx="1188720" cy="9144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/>
          <p:cNvSpPr/>
          <p:nvPr/>
        </p:nvSpPr>
        <p:spPr>
          <a:xfrm>
            <a:off x="3126003" y="2880360"/>
            <a:ext cx="1481546" cy="441146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Paul &amp; </a:t>
            </a:r>
            <a:r>
              <a:rPr kumimoji="0" lang="en-US" sz="105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James review final project</a:t>
            </a:r>
            <a:r>
              <a:rPr kumimoji="0" lang="en-US" sz="105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ideas</a:t>
            </a:r>
            <a:endParaRPr kumimoji="0" lang="en-US" sz="105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82749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63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64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Until users rate several items, we don’t know anything about their preferences.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We can get around this by enhancing our recommendations using implicit feedback, which may include things like item browsing behaviour, search patterns, purchase history, etc. Or by using a hybrid model.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8" name="SIMILARITY SCORE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SIMILARITY SCORES</a:t>
            </a:r>
          </a:p>
        </p:txBody>
      </p:sp>
      <p:sp>
        <p:nvSpPr>
          <p:cNvPr id="36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76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77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</a:t>
            </a:r>
            <a:r>
              <a:rPr dirty="0" smtClean="0"/>
              <a:t>Similarity</a:t>
            </a:r>
            <a:r>
              <a:rPr lang="en-GB" dirty="0" smtClean="0"/>
              <a:t> d</a:t>
            </a:r>
            <a:r>
              <a:rPr dirty="0" smtClean="0"/>
              <a:t>efines </a:t>
            </a:r>
            <a:r>
              <a:rPr dirty="0"/>
              <a:t>similarity between two sets of objects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814" y="2336779"/>
            <a:ext cx="4189719" cy="1689776"/>
          </a:xfrm>
          <a:prstGeom prst="rect">
            <a:avLst/>
          </a:prstGeom>
          <a:ln w="25400"/>
        </p:spPr>
      </p:pic>
      <p:sp>
        <p:nvSpPr>
          <p:cNvPr id="2" name="Oval 1"/>
          <p:cNvSpPr/>
          <p:nvPr/>
        </p:nvSpPr>
        <p:spPr>
          <a:xfrm>
            <a:off x="6533168" y="3461655"/>
            <a:ext cx="1168908" cy="1191757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49804" y="3461655"/>
            <a:ext cx="1168908" cy="1191757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358" t="11705" r="9070" b="10344"/>
          <a:stretch/>
        </p:blipFill>
        <p:spPr>
          <a:xfrm>
            <a:off x="6499194" y="1558813"/>
            <a:ext cx="1745531" cy="120152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170714" y="2336779"/>
            <a:ext cx="1208315" cy="2866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5174082" y="3450770"/>
            <a:ext cx="1204947" cy="42454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85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86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rPr dirty="0"/>
              <a:t>Defines similarity between two sets of objects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3" y="2089423"/>
            <a:ext cx="8426769" cy="1818728"/>
          </a:xfrm>
          <a:prstGeom prst="rect">
            <a:avLst/>
          </a:prstGeom>
          <a:ln w="25400"/>
        </p:spPr>
      </p:pic>
      <p:sp>
        <p:nvSpPr>
          <p:cNvPr id="2" name="Rectangle 1"/>
          <p:cNvSpPr/>
          <p:nvPr/>
        </p:nvSpPr>
        <p:spPr>
          <a:xfrm>
            <a:off x="4945015" y="3062795"/>
            <a:ext cx="8867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Total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94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95" name="JS ({1, 2, 3}, {2,3,4}) = {2,3} / {1,2,3,4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({1, 2, 3}, {2,3,4}) = {2,3} / {1,2,3,4} </a:t>
            </a:r>
          </a:p>
          <a:p>
            <a:pPr marL="0" indent="0">
              <a:buClrTx/>
              <a:buSzTx/>
              <a:buFontTx/>
              <a:buNone/>
            </a:pPr>
            <a:r>
              <a:t>				  = 2/4</a:t>
            </a:r>
          </a:p>
          <a:p>
            <a:pPr marL="0" indent="0">
              <a:buClrTx/>
              <a:buSzTx/>
              <a:buFontTx/>
              <a:buNone/>
            </a:pPr>
            <a:r>
              <a:t>				  = 1/2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03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04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12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13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 2/4</a:t>
            </a:r>
          </a:p>
          <a:p>
            <a:pPr marL="0" indent="0">
              <a:buClrTx/>
              <a:buSzTx/>
              <a:buFontTx/>
              <a:buNone/>
            </a:pPr>
            <a:r>
              <a:t>					 = 1/2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8" name="LAB"/>
          <p:cNvSpPr txBox="1">
            <a:spLocks noGrp="1"/>
          </p:cNvSpPr>
          <p:nvPr>
            <p:ph type="title" idx="4294967295"/>
          </p:nvPr>
        </p:nvSpPr>
        <p:spPr>
          <a:xfrm>
            <a:off x="3055914" y="-65312"/>
            <a:ext cx="8426451" cy="38941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LAB </a:t>
            </a:r>
          </a:p>
        </p:txBody>
      </p:sp>
      <p:sp>
        <p:nvSpPr>
          <p:cNvPr id="41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420" name="Lab 9 Recommendation Engines.ipynb"/>
          <p:cNvSpPr txBox="1"/>
          <p:nvPr/>
        </p:nvSpPr>
        <p:spPr>
          <a:xfrm>
            <a:off x="1137618" y="3544856"/>
            <a:ext cx="6486996" cy="53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 b="0" u="sng">
                <a:solidFill>
                  <a:srgbClr val="337AB7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  <a:hlinkClick r:id="rId2" invalidUrl="http://localhost:8888/notebooks/ga/dat10syd/labs/Week 5 Lesson 1 - Recommendations/Lab 9 Recommendation Engines.ipynb"/>
              </a:defRPr>
            </a:lvl1pPr>
          </a:lstStyle>
          <a:p>
            <a:pPr>
              <a:defRPr u="none"/>
            </a:pPr>
            <a:r>
              <a:rPr u="sng">
                <a:hlinkClick r:id="rId3" invalidUrl="http://localhost:8888/notebooks/ga/dat10syd/labs/Week 5 Lesson 1 - Recommendations/Lab 9 Recommendation Engines.ipynb"/>
              </a:rPr>
              <a:t>Lab 9 Recommendation Engines.ipynb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3" name="OTHER CONSIDERATION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900"/>
            </a:lvl1pPr>
          </a:lstStyle>
          <a:p>
            <a:r>
              <a:t>OTHER CONSIDERATIONS</a:t>
            </a:r>
          </a:p>
        </p:txBody>
      </p:sp>
      <p:sp>
        <p:nvSpPr>
          <p:cNvPr id="43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41" name="MEASURING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ERROR</a:t>
            </a:r>
          </a:p>
        </p:txBody>
      </p:sp>
      <p:sp>
        <p:nvSpPr>
          <p:cNvPr id="442" name="Accuracy = Correct Recommendations / Total Possible Recommendations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1794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Accuracy = Correct Recommendations / Total Possible Recommendations 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(a + d )/(a + b +c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Precision = Correctly Recommended Items / Total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d / (b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Recall = Correctly Recommended Items / Total Useful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= d / (c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Precision ~1 means the algorithm returned more relevant results than irrelevant.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Recall ~1 means that an algorithm returned most of the relevant results.</a:t>
            </a:r>
          </a:p>
        </p:txBody>
      </p:sp>
      <p:pic>
        <p:nvPicPr>
          <p:cNvPr id="44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8305" y="960437"/>
            <a:ext cx="3626465" cy="1381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Project Guidelines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193418"/>
            <a:ext cx="8741663" cy="48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4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50" name="EXPLICIT VS IMPLICIT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VS IMPLICIT DATA</a:t>
            </a:r>
          </a:p>
        </p:txBody>
      </p:sp>
      <p:sp>
        <p:nvSpPr>
          <p:cNvPr id="451" name="Explicit data is when you ask the user to rate something, e.g. 1-5 star rating for a movi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Explicit data is when you ask the user to rate something, e.g. 1-5 star rating for a movie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Implicit data is when you observe a users behaviour and record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87" y="2853900"/>
            <a:ext cx="4229101" cy="19177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59" name="ALGORITH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ALGORITHMS</a:t>
            </a:r>
          </a:p>
        </p:txBody>
      </p:sp>
      <p:sp>
        <p:nvSpPr>
          <p:cNvPr id="460" name="Alternating Least Squares (AL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Alternating Least Squares (ALS)</a:t>
            </a:r>
          </a:p>
          <a:p>
            <a:r>
              <a:t>Stochastic Gradient Descent (SGD)</a:t>
            </a:r>
          </a:p>
          <a:p>
            <a:r>
              <a:t>Singular Value Decomposition (SVD)</a:t>
            </a:r>
          </a:p>
          <a:p>
            <a:r>
              <a:t>Factorization Machine (FM)</a:t>
            </a:r>
          </a:p>
          <a:p>
            <a:r>
              <a:t>Collaborative Less is More Filtering (CLiMF)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67" name="MODEL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OBJECTIVES</a:t>
            </a:r>
          </a:p>
        </p:txBody>
      </p:sp>
      <p:sp>
        <p:nvSpPr>
          <p:cNvPr id="468" name="Rank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Ranking</a:t>
            </a:r>
          </a:p>
          <a:p>
            <a:r>
              <a:t>Freshness</a:t>
            </a:r>
          </a:p>
          <a:p>
            <a:r>
              <a:t>Diversity</a:t>
            </a:r>
          </a:p>
          <a:p>
            <a:r>
              <a:t>Social Recommendations</a:t>
            </a:r>
          </a:p>
          <a:p>
            <a:r>
              <a:t>Context Aware Recommendations</a:t>
            </a:r>
          </a:p>
          <a:p>
            <a:r>
              <a:t>Hybrid Models (Combining Content based filtering and Collaborative filtering)</a:t>
            </a:r>
          </a:p>
          <a:p>
            <a:r>
              <a:t>Model Objectives (what are you trying to optimise)</a:t>
            </a:r>
          </a:p>
          <a:p>
            <a:r>
              <a:t>Sequences?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2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Week 4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Final Project 2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Pre-reading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Halfway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Project</a:t>
            </a:r>
          </a:p>
        </p:txBody>
      </p:sp>
      <p:sp>
        <p:nvSpPr>
          <p:cNvPr id="473" name="DATA SCIENCE - Week 5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</a:t>
            </a:r>
            <a:r>
              <a:rPr dirty="0" smtClean="0"/>
              <a:t>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WEEK 4 - Review</a:t>
            </a:r>
          </a:p>
        </p:txBody>
      </p:sp>
      <p:sp>
        <p:nvSpPr>
          <p:cNvPr id="478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10766" marR="27728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Regularisation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Why do we do this?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Name 1x type of regularised regression?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How does it work?</a:t>
            </a:r>
          </a:p>
          <a:p>
            <a:pPr marL="211762" marR="27728" indent="-143394">
              <a:lnSpc>
                <a:spcPct val="120000"/>
              </a:lnSpc>
              <a:buSzPct val="69000"/>
              <a:buFont typeface="Lucida Grande"/>
              <a:defRPr sz="1100"/>
            </a:pPr>
            <a:r>
              <a:rPr sz="1200"/>
              <a:t>Clustering</a:t>
            </a:r>
            <a:endParaRPr sz="2000"/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Why do we do this?</a:t>
            </a:r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How does k-means work?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2" name="Final Project - Part 2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Final Project - Part 2</a:t>
            </a:r>
          </a:p>
        </p:txBody>
      </p:sp>
      <p:pic>
        <p:nvPicPr>
          <p:cNvPr id="483" name="Screen Shot 2017-12-10 at 5.53.37 pm.png" descr="Screen Shot 2017-12-10 at 5.53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777" y="1103400"/>
            <a:ext cx="4013521" cy="400775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  <p:sp>
        <p:nvSpPr>
          <p:cNvPr id="488" name="PRE-READING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PRE-READING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t>AirBnB article on AutoML: </a:t>
            </a:r>
            <a:r>
              <a:rPr u="sng">
                <a:hlinkClick r:id="rId2"/>
              </a:rPr>
              <a:t>https://medium.com/airbnb-engineering/automated-machine-learning-a-paradigm-shift-that-accelerates-data-scientist-productivity-airbnb-f1f8a10d61f8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2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6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4" y="495300"/>
            <a:ext cx="8333613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SCIENCE PART TIME </a:t>
            </a:r>
            <a:r>
              <a:rPr dirty="0" smtClean="0"/>
              <a:t>COURSE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HALF WAY</a:t>
            </a:r>
            <a:endParaRPr dirty="0"/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2639" y="1528763"/>
            <a:ext cx="3328960" cy="2221040"/>
          </a:xfrm>
          <a:prstGeom prst="rect">
            <a:avLst/>
          </a:prstGeom>
          <a:ln w="25400"/>
        </p:spPr>
      </p:pic>
      <p:sp>
        <p:nvSpPr>
          <p:cNvPr id="7" name="Presentations…"/>
          <p:cNvSpPr txBox="1">
            <a:spLocks/>
          </p:cNvSpPr>
          <p:nvPr/>
        </p:nvSpPr>
        <p:spPr>
          <a:xfrm>
            <a:off x="468152" y="992441"/>
            <a:ext cx="8426769" cy="4030980"/>
          </a:xfrm>
          <a:prstGeom prst="rect">
            <a:avLst/>
          </a:prstGeom>
        </p:spPr>
        <p:txBody>
          <a:bodyPr/>
          <a:lstStyle>
            <a:lvl1pPr marL="383540" marR="0" indent="-38354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SzPct val="100000"/>
            </a:pPr>
            <a:r>
              <a:rPr lang="en-GB" dirty="0" smtClean="0"/>
              <a:t>Congratulations </a:t>
            </a:r>
            <a:r>
              <a:rPr lang="mr-IN" dirty="0" smtClean="0"/>
              <a:t>–</a:t>
            </a:r>
            <a:r>
              <a:rPr lang="en-GB" dirty="0" smtClean="0"/>
              <a:t> you’re half-way there!</a:t>
            </a:r>
          </a:p>
          <a:p>
            <a:pPr marL="0" indent="0" hangingPunct="1">
              <a:buSzPct val="100000"/>
            </a:pPr>
            <a:r>
              <a:rPr lang="en-GB" dirty="0" smtClean="0"/>
              <a:t>Drinks!   Cake!    Game!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endParaRPr lang="en-GB" dirty="0" smtClean="0"/>
          </a:p>
          <a:p>
            <a:pPr marL="352777" indent="-352777" hangingPunct="1">
              <a:buSzPct val="100000"/>
              <a:buFontTx/>
              <a:buAutoNum type="arabicPeriod"/>
            </a:pPr>
            <a:endParaRPr lang="en-GB" dirty="0" smtClean="0"/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are Recommendations? 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the motivation of </a:t>
            </a:r>
            <a:br>
              <a:rPr lang="en-GB" dirty="0" smtClean="0"/>
            </a:br>
            <a:r>
              <a:rPr lang="en-GB" dirty="0" smtClean="0"/>
              <a:t>recommendations?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Content-Based Filtering?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Collaborative Filtering?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Measuring Accuracy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Lab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Other Considerations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4504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Feedback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900"/>
            </a:pPr>
            <a:r>
              <a:t>Feedback </a:t>
            </a:r>
          </a:p>
          <a:p>
            <a:pPr marL="27728" marR="27728" defTabSz="914400">
              <a:lnSpc>
                <a:spcPct val="70000"/>
              </a:lnSpc>
              <a:defRPr sz="6900"/>
            </a:pPr>
            <a:r>
              <a:t>Survey</a:t>
            </a:r>
          </a:p>
        </p:txBody>
      </p:sp>
      <p:sp>
        <p:nvSpPr>
          <p:cNvPr id="170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71" name="Screen Shot 2017-12-14 at 4.57.50 pm.png" descr="Screen Shot 2017-12-14 at 4.57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108" y="1252330"/>
            <a:ext cx="3832760" cy="240654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1103744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85568" y="934064"/>
            <a:ext cx="7347155" cy="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0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3" name="WHAT ARE RECOMMENDATION ENGINES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600"/>
            </a:lvl1pPr>
          </a:lstStyle>
          <a:p>
            <a:r>
              <a:t>WHAT ARE RECOMMENDATION ENGINES?</a:t>
            </a:r>
          </a:p>
        </p:txBody>
      </p:sp>
      <p:sp>
        <p:nvSpPr>
          <p:cNvPr id="17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1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82" name="What are recommendation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recommendations?</a:t>
            </a:r>
          </a:p>
          <a:p>
            <a:r>
              <a:t>Why are they important?</a:t>
            </a:r>
          </a:p>
          <a:p>
            <a:r>
              <a:t>Give one example people are likely to come across?</a:t>
            </a:r>
          </a:p>
          <a:p>
            <a:endParaRPr/>
          </a:p>
          <a:p>
            <a:pPr marL="0" indent="0">
              <a:buClrTx/>
              <a:buSzTx/>
              <a:buFontTx/>
              <a:buNone/>
            </a:pPr>
            <a:r>
              <a:t>Work in two groups to answer the above questions and present back to the class.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3000"/>
            </a:pPr>
            <a:r>
              <a:t>5 mins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1157</Words>
  <Application>Microsoft Macintosh PowerPoint</Application>
  <PresentationFormat>Custom</PresentationFormat>
  <Paragraphs>245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Gill Sans</vt:lpstr>
      <vt:lpstr>Helvetica</vt:lpstr>
      <vt:lpstr>Helvetica Neue</vt:lpstr>
      <vt:lpstr>Lucida Grande</vt:lpstr>
      <vt:lpstr>News706 BT</vt:lpstr>
      <vt:lpstr>Proxima Nova</vt:lpstr>
      <vt:lpstr>Trebuchet MS</vt:lpstr>
      <vt:lpstr>Arial</vt:lpstr>
      <vt:lpstr>White</vt:lpstr>
      <vt:lpstr>Welcome to General Assembly</vt:lpstr>
      <vt:lpstr>DATA SCIENCE  Lesson 9 - Recommendation Engines</vt:lpstr>
      <vt:lpstr>Course  Plan</vt:lpstr>
      <vt:lpstr>Final Project Guidelines</vt:lpstr>
      <vt:lpstr>PowerPoint Presentation</vt:lpstr>
      <vt:lpstr>Feedback  Survey</vt:lpstr>
      <vt:lpstr>Git &amp; GitHub – 1 Pager Guide!</vt:lpstr>
      <vt:lpstr>WHAT ARE RECOMMENDATION ENGINES?</vt:lpstr>
      <vt:lpstr>RECOMMENDATION ENGINES</vt:lpstr>
      <vt:lpstr>RECOMMENDATION ENGINES</vt:lpstr>
      <vt:lpstr>PowerPoint Presentation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RECOMMENDATION ENGINES</vt:lpstr>
      <vt:lpstr>CONTENT-BASED FILTERING</vt:lpstr>
      <vt:lpstr>CONTENT-BASED FILTERING</vt:lpstr>
      <vt:lpstr>CONTENT-BASED FILTERING</vt:lpstr>
      <vt:lpstr>CONTENT-BASED FILTERING</vt:lpstr>
      <vt:lpstr>CONTENT-BASED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SIMILARITY SCORES</vt:lpstr>
      <vt:lpstr>JACCARD SIMILARITY</vt:lpstr>
      <vt:lpstr>JACCARD SIMILARITY</vt:lpstr>
      <vt:lpstr>JACCARD SIMILARITY</vt:lpstr>
      <vt:lpstr>JACCARD SIMILARITY</vt:lpstr>
      <vt:lpstr>JACCARD SIMILARITY</vt:lpstr>
      <vt:lpstr>LAB </vt:lpstr>
      <vt:lpstr>OTHER CONSIDERATIONS</vt:lpstr>
      <vt:lpstr>MEASURING ERROR</vt:lpstr>
      <vt:lpstr>EXPLICIT VS IMPLICIT DATA</vt:lpstr>
      <vt:lpstr>ALGORITHMS</vt:lpstr>
      <vt:lpstr>MODEL OBJECTIVES</vt:lpstr>
      <vt:lpstr>DISCUSSION TIME Week 4 Review Final Project 2 Pre-reading Halfway Review Project</vt:lpstr>
      <vt:lpstr>DISCUSSION TIME Regularisation Why do we do this? Name 1x type of regularised regression? How does it work? Clustering Why do we do this? How does k-means work?</vt:lpstr>
      <vt:lpstr>PowerPoint Presentation</vt:lpstr>
      <vt:lpstr>PRE-READING  AirBnB article on AutoML: https://medium.com/airbnb-engineering/automated-machine-learning-a-paradigm-shift-that-accelerates-data-scientist-productivity-airbnb-f1f8a10d61f8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Week 5 - Recommendation Engines</dc:title>
  <cp:lastModifiedBy>Microsoft Office User</cp:lastModifiedBy>
  <cp:revision>23</cp:revision>
  <cp:lastPrinted>2018-03-21T06:43:13Z</cp:lastPrinted>
  <dcterms:modified xsi:type="dcterms:W3CDTF">2018-03-21T06:54:41Z</dcterms:modified>
</cp:coreProperties>
</file>